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  <p:embeddedFontLst>
    <p:embeddedFont>
      <p:font typeface="Nunito Semi Bold"/>
      <p:regular r:id="rId10"/>
    </p:embeddedFont>
    <p:embeddedFont>
      <p:font typeface="Nunito Semi Bold"/>
      <p:regular r:id="rId11"/>
    </p:embeddedFont>
    <p:embeddedFont>
      <p:font typeface="Nunito Semi Bold"/>
      <p:regular r:id="rId12"/>
    </p:embeddedFont>
    <p:embeddedFont>
      <p:font typeface="Nunito Semi Bold"/>
      <p:regular r:id="rId13"/>
    </p:embeddedFont>
    <p:embeddedFont>
      <p:font typeface="PT Sans"/>
      <p:regular r:id="rId14"/>
    </p:embeddedFont>
    <p:embeddedFont>
      <p:font typeface="PT Sans"/>
      <p:regular r:id="rId15"/>
    </p:embeddedFont>
    <p:embeddedFont>
      <p:font typeface="PT Sans"/>
      <p:regular r:id="rId16"/>
    </p:embeddedFont>
    <p:embeddedFont>
      <p:font typeface="PT Sans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font" Target="fonts/font1.fntdata"/><Relationship Id="rId11" Type="http://schemas.openxmlformats.org/officeDocument/2006/relationships/font" Target="fonts/font2.fntdata"/><Relationship Id="rId12" Type="http://schemas.openxmlformats.org/officeDocument/2006/relationships/font" Target="fonts/font3.fntdata"/><Relationship Id="rId13" Type="http://schemas.openxmlformats.org/officeDocument/2006/relationships/font" Target="fonts/font4.fntdata"/><Relationship Id="rId14" Type="http://schemas.openxmlformats.org/officeDocument/2006/relationships/font" Target="fonts/font5.fntdata"/><Relationship Id="rId15" Type="http://schemas.openxmlformats.org/officeDocument/2006/relationships/font" Target="fonts/font6.fntdata"/><Relationship Id="rId16" Type="http://schemas.openxmlformats.org/officeDocument/2006/relationships/font" Target="fonts/font7.fntdata"/><Relationship Id="rId1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9933" y="329922"/>
            <a:ext cx="3981688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Why Tier-2 &amp; Tier-3 India is Ripe for Disruption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419933" y="754261"/>
            <a:ext cx="1101209" cy="137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Macro Trends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933" y="979646"/>
            <a:ext cx="194905" cy="1949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19933" y="1271945"/>
            <a:ext cx="917615" cy="11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Economic Power</a:t>
            </a:r>
            <a:endParaRPr lang="en-US" sz="700" dirty="0"/>
          </a:p>
        </p:txBody>
      </p:sp>
      <p:sp>
        <p:nvSpPr>
          <p:cNvPr id="6" name="Text 3"/>
          <p:cNvSpPr/>
          <p:nvPr/>
        </p:nvSpPr>
        <p:spPr>
          <a:xfrm>
            <a:off x="419933" y="1464588"/>
            <a:ext cx="6800136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Tier-2/3 cities contribute ~45% of India's GDP by 2025</a:t>
            </a:r>
            <a:endParaRPr lang="en-US" sz="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3" y="1745337"/>
            <a:ext cx="194905" cy="1949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19933" y="2037636"/>
            <a:ext cx="917615" cy="11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Population Scale</a:t>
            </a:r>
            <a:endParaRPr lang="en-US" sz="700" dirty="0"/>
          </a:p>
        </p:txBody>
      </p:sp>
      <p:sp>
        <p:nvSpPr>
          <p:cNvPr id="9" name="Text 5"/>
          <p:cNvSpPr/>
          <p:nvPr/>
        </p:nvSpPr>
        <p:spPr>
          <a:xfrm>
            <a:off x="419933" y="2230279"/>
            <a:ext cx="6800136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650M people across Tier-2/3 markets</a:t>
            </a:r>
            <a:endParaRPr lang="en-US" sz="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33" y="2511028"/>
            <a:ext cx="194905" cy="1949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19933" y="2803327"/>
            <a:ext cx="917615" cy="11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Digital Adoption</a:t>
            </a:r>
            <a:endParaRPr lang="en-US" sz="700" dirty="0"/>
          </a:p>
        </p:txBody>
      </p:sp>
      <p:sp>
        <p:nvSpPr>
          <p:cNvPr id="12" name="Text 7"/>
          <p:cNvSpPr/>
          <p:nvPr/>
        </p:nvSpPr>
        <p:spPr>
          <a:xfrm>
            <a:off x="419933" y="2995970"/>
            <a:ext cx="6800136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60% smartphone penetration vs 78% urban</a:t>
            </a:r>
            <a:endParaRPr lang="en-US" sz="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33" y="3276719"/>
            <a:ext cx="194905" cy="1949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419933" y="3569018"/>
            <a:ext cx="917615" cy="11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Payment Revolution</a:t>
            </a:r>
            <a:endParaRPr lang="en-US" sz="700" dirty="0"/>
          </a:p>
        </p:txBody>
      </p:sp>
      <p:sp>
        <p:nvSpPr>
          <p:cNvPr id="15" name="Text 9"/>
          <p:cNvSpPr/>
          <p:nvPr/>
        </p:nvSpPr>
        <p:spPr>
          <a:xfrm>
            <a:off x="419933" y="3761661"/>
            <a:ext cx="6800136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UPI &gt;12B transactions/month by 2025</a:t>
            </a:r>
            <a:endParaRPr lang="en-US" sz="600" dirty="0"/>
          </a:p>
        </p:txBody>
      </p:sp>
      <p:sp>
        <p:nvSpPr>
          <p:cNvPr id="16" name="Text 10"/>
          <p:cNvSpPr/>
          <p:nvPr/>
        </p:nvSpPr>
        <p:spPr>
          <a:xfrm>
            <a:off x="7417951" y="754261"/>
            <a:ext cx="1101209" cy="137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Underserved Sectors</a:t>
            </a:r>
            <a:endParaRPr lang="en-US" sz="850" dirty="0"/>
          </a:p>
        </p:txBody>
      </p:sp>
      <p:sp>
        <p:nvSpPr>
          <p:cNvPr id="17" name="Shape 11"/>
          <p:cNvSpPr/>
          <p:nvPr/>
        </p:nvSpPr>
        <p:spPr>
          <a:xfrm>
            <a:off x="7417951" y="979646"/>
            <a:ext cx="6800136" cy="488633"/>
          </a:xfrm>
          <a:prstGeom prst="roundRect">
            <a:avLst>
              <a:gd name="adj" fmla="val 23946"/>
            </a:avLst>
          </a:prstGeom>
          <a:solidFill>
            <a:srgbClr val="00002E"/>
          </a:solidFill>
          <a:ln w="7620">
            <a:solidFill>
              <a:srgbClr val="F2B42D"/>
            </a:solidFill>
            <a:prstDash val="solid"/>
          </a:ln>
        </p:spPr>
      </p:sp>
      <p:sp>
        <p:nvSpPr>
          <p:cNvPr id="18" name="Text 12"/>
          <p:cNvSpPr/>
          <p:nvPr/>
        </p:nvSpPr>
        <p:spPr>
          <a:xfrm>
            <a:off x="7503557" y="1065252"/>
            <a:ext cx="917615" cy="11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Healthcare</a:t>
            </a:r>
            <a:endParaRPr lang="en-US" sz="700" dirty="0"/>
          </a:p>
        </p:txBody>
      </p:sp>
      <p:sp>
        <p:nvSpPr>
          <p:cNvPr id="19" name="Text 13"/>
          <p:cNvSpPr/>
          <p:nvPr/>
        </p:nvSpPr>
        <p:spPr>
          <a:xfrm>
            <a:off x="7503557" y="1257895"/>
            <a:ext cx="6628924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Critical infrastructure gaps</a:t>
            </a:r>
            <a:endParaRPr lang="en-US" sz="600" dirty="0"/>
          </a:p>
        </p:txBody>
      </p:sp>
      <p:sp>
        <p:nvSpPr>
          <p:cNvPr id="20" name="Shape 14"/>
          <p:cNvSpPr/>
          <p:nvPr/>
        </p:nvSpPr>
        <p:spPr>
          <a:xfrm>
            <a:off x="7417951" y="1546265"/>
            <a:ext cx="6800136" cy="488633"/>
          </a:xfrm>
          <a:prstGeom prst="roundRect">
            <a:avLst>
              <a:gd name="adj" fmla="val 23946"/>
            </a:avLst>
          </a:prstGeom>
          <a:solidFill>
            <a:srgbClr val="00002E"/>
          </a:solidFill>
          <a:ln w="7620">
            <a:solidFill>
              <a:srgbClr val="D7425E"/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7503557" y="1631871"/>
            <a:ext cx="917615" cy="11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Education</a:t>
            </a:r>
            <a:endParaRPr lang="en-US" sz="700" dirty="0"/>
          </a:p>
        </p:txBody>
      </p:sp>
      <p:sp>
        <p:nvSpPr>
          <p:cNvPr id="22" name="Text 16"/>
          <p:cNvSpPr/>
          <p:nvPr/>
        </p:nvSpPr>
        <p:spPr>
          <a:xfrm>
            <a:off x="7503557" y="1824514"/>
            <a:ext cx="6628924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Quality access barriers</a:t>
            </a:r>
            <a:endParaRPr lang="en-US" sz="600" dirty="0"/>
          </a:p>
        </p:txBody>
      </p:sp>
      <p:sp>
        <p:nvSpPr>
          <p:cNvPr id="23" name="Shape 17"/>
          <p:cNvSpPr/>
          <p:nvPr/>
        </p:nvSpPr>
        <p:spPr>
          <a:xfrm>
            <a:off x="7417951" y="2112883"/>
            <a:ext cx="6800136" cy="488633"/>
          </a:xfrm>
          <a:prstGeom prst="roundRect">
            <a:avLst>
              <a:gd name="adj" fmla="val 23946"/>
            </a:avLst>
          </a:prstGeom>
          <a:solidFill>
            <a:srgbClr val="00002E"/>
          </a:solidFill>
          <a:ln w="7620">
            <a:solidFill>
              <a:srgbClr val="DD785E"/>
            </a:solidFill>
            <a:prstDash val="solid"/>
          </a:ln>
        </p:spPr>
      </p:sp>
      <p:sp>
        <p:nvSpPr>
          <p:cNvPr id="24" name="Text 18"/>
          <p:cNvSpPr/>
          <p:nvPr/>
        </p:nvSpPr>
        <p:spPr>
          <a:xfrm>
            <a:off x="7503557" y="2198489"/>
            <a:ext cx="917615" cy="11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Finance</a:t>
            </a:r>
            <a:endParaRPr lang="en-US" sz="700" dirty="0"/>
          </a:p>
        </p:txBody>
      </p:sp>
      <p:sp>
        <p:nvSpPr>
          <p:cNvPr id="25" name="Text 19"/>
          <p:cNvSpPr/>
          <p:nvPr/>
        </p:nvSpPr>
        <p:spPr>
          <a:xfrm>
            <a:off x="7503557" y="2391132"/>
            <a:ext cx="6628924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Limited banking reach</a:t>
            </a:r>
            <a:endParaRPr lang="en-US" sz="600" dirty="0"/>
          </a:p>
        </p:txBody>
      </p:sp>
      <p:sp>
        <p:nvSpPr>
          <p:cNvPr id="26" name="Shape 20"/>
          <p:cNvSpPr/>
          <p:nvPr/>
        </p:nvSpPr>
        <p:spPr>
          <a:xfrm>
            <a:off x="7417951" y="2679502"/>
            <a:ext cx="6800136" cy="488633"/>
          </a:xfrm>
          <a:prstGeom prst="roundRect">
            <a:avLst>
              <a:gd name="adj" fmla="val 23946"/>
            </a:avLst>
          </a:prstGeom>
          <a:solidFill>
            <a:srgbClr val="00002E"/>
          </a:solidFill>
          <a:ln w="7620">
            <a:solidFill>
              <a:srgbClr val="48A8E2"/>
            </a:solidFill>
            <a:prstDash val="solid"/>
          </a:ln>
        </p:spPr>
      </p:sp>
      <p:sp>
        <p:nvSpPr>
          <p:cNvPr id="27" name="Text 21"/>
          <p:cNvSpPr/>
          <p:nvPr/>
        </p:nvSpPr>
        <p:spPr>
          <a:xfrm>
            <a:off x="7503557" y="2765108"/>
            <a:ext cx="917615" cy="114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Agriculture</a:t>
            </a:r>
            <a:endParaRPr lang="en-US" sz="700" dirty="0"/>
          </a:p>
        </p:txBody>
      </p:sp>
      <p:sp>
        <p:nvSpPr>
          <p:cNvPr id="28" name="Text 22"/>
          <p:cNvSpPr/>
          <p:nvPr/>
        </p:nvSpPr>
        <p:spPr>
          <a:xfrm>
            <a:off x="7503557" y="2957751"/>
            <a:ext cx="6628924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Technology adoption lag</a:t>
            </a:r>
            <a:endParaRPr lang="en-US" sz="600" dirty="0"/>
          </a:p>
        </p:txBody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933" y="4061936"/>
            <a:ext cx="8963739" cy="4785598"/>
          </a:xfrm>
          <a:prstGeom prst="rect">
            <a:avLst/>
          </a:prstGeom>
        </p:spPr>
      </p:pic>
      <p:sp>
        <p:nvSpPr>
          <p:cNvPr id="30" name="Shape 23"/>
          <p:cNvSpPr/>
          <p:nvPr/>
        </p:nvSpPr>
        <p:spPr>
          <a:xfrm>
            <a:off x="4486037" y="8847534"/>
            <a:ext cx="77986" cy="77986"/>
          </a:xfrm>
          <a:prstGeom prst="roundRect">
            <a:avLst>
              <a:gd name="adj" fmla="val 23450"/>
            </a:avLst>
          </a:prstGeom>
          <a:solidFill>
            <a:srgbClr val="825B08"/>
          </a:solidFill>
          <a:ln/>
        </p:spPr>
      </p:sp>
      <p:sp>
        <p:nvSpPr>
          <p:cNvPr id="31" name="Text 24"/>
          <p:cNvSpPr/>
          <p:nvPr/>
        </p:nvSpPr>
        <p:spPr>
          <a:xfrm>
            <a:off x="4624983" y="8847534"/>
            <a:ext cx="200620" cy="77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Urban</a:t>
            </a:r>
            <a:endParaRPr lang="en-US" sz="600" dirty="0"/>
          </a:p>
        </p:txBody>
      </p:sp>
      <p:sp>
        <p:nvSpPr>
          <p:cNvPr id="32" name="Shape 25"/>
          <p:cNvSpPr/>
          <p:nvPr/>
        </p:nvSpPr>
        <p:spPr>
          <a:xfrm>
            <a:off x="4978003" y="8847534"/>
            <a:ext cx="77986" cy="77986"/>
          </a:xfrm>
          <a:prstGeom prst="roundRect">
            <a:avLst>
              <a:gd name="adj" fmla="val 23450"/>
            </a:avLst>
          </a:prstGeom>
          <a:solidFill>
            <a:srgbClr val="F3BC44"/>
          </a:solidFill>
          <a:ln/>
        </p:spPr>
      </p:sp>
      <p:sp>
        <p:nvSpPr>
          <p:cNvPr id="33" name="Text 26"/>
          <p:cNvSpPr/>
          <p:nvPr/>
        </p:nvSpPr>
        <p:spPr>
          <a:xfrm>
            <a:off x="5116949" y="8847534"/>
            <a:ext cx="270629" cy="77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Tier-2/3</a:t>
            </a:r>
            <a:endParaRPr lang="en-US" sz="600" dirty="0"/>
          </a:p>
        </p:txBody>
      </p:sp>
      <p:sp>
        <p:nvSpPr>
          <p:cNvPr id="34" name="Shape 27"/>
          <p:cNvSpPr/>
          <p:nvPr/>
        </p:nvSpPr>
        <p:spPr>
          <a:xfrm>
            <a:off x="419933" y="9169360"/>
            <a:ext cx="13790533" cy="331232"/>
          </a:xfrm>
          <a:prstGeom prst="roundRect">
            <a:avLst>
              <a:gd name="adj" fmla="val 35326"/>
            </a:avLst>
          </a:prstGeom>
          <a:solidFill>
            <a:srgbClr val="483304"/>
          </a:solidFill>
          <a:ln/>
        </p:spPr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19" y="9282232"/>
            <a:ext cx="97393" cy="77986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673298" y="9266753"/>
            <a:ext cx="13459182" cy="124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Digital readiness + structural gaps = fertile ground for disruption</a:t>
            </a:r>
            <a:endParaRPr lang="en-US" sz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7106" y="516255"/>
            <a:ext cx="7706201" cy="358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Healthcare in Tier-2/3 India: Urgent Problem, Large Market</a:t>
            </a:r>
            <a:endParaRPr lang="en-US" sz="2250" dirty="0"/>
          </a:p>
        </p:txBody>
      </p:sp>
      <p:sp>
        <p:nvSpPr>
          <p:cNvPr id="3" name="Shape 1"/>
          <p:cNvSpPr/>
          <p:nvPr/>
        </p:nvSpPr>
        <p:spPr>
          <a:xfrm>
            <a:off x="657106" y="1119187"/>
            <a:ext cx="4357449" cy="1405295"/>
          </a:xfrm>
          <a:prstGeom prst="roundRect">
            <a:avLst>
              <a:gd name="adj" fmla="val 13026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4266" y="1256348"/>
            <a:ext cx="365998" cy="365998"/>
          </a:xfrm>
          <a:prstGeom prst="roundRect">
            <a:avLst>
              <a:gd name="adj" fmla="val 24981245"/>
            </a:avLst>
          </a:prstGeom>
          <a:solidFill>
            <a:srgbClr val="F2B42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874" y="1336358"/>
            <a:ext cx="164663" cy="20585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4266" y="1744266"/>
            <a:ext cx="1435656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Accessibility Crisis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794266" y="1996797"/>
            <a:ext cx="4083129" cy="390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75% doctors in urban areas → 600M underserved. Average 50+ km travel for specialist care.</a:t>
            </a:r>
            <a:endParaRPr lang="en-US" sz="950" dirty="0"/>
          </a:p>
        </p:txBody>
      </p:sp>
      <p:sp>
        <p:nvSpPr>
          <p:cNvPr id="8" name="Shape 5"/>
          <p:cNvSpPr/>
          <p:nvPr/>
        </p:nvSpPr>
        <p:spPr>
          <a:xfrm>
            <a:off x="5136475" y="1119187"/>
            <a:ext cx="4357449" cy="1405295"/>
          </a:xfrm>
          <a:prstGeom prst="roundRect">
            <a:avLst>
              <a:gd name="adj" fmla="val 13026"/>
            </a:avLst>
          </a:prstGeom>
          <a:solidFill>
            <a:srgbClr val="00002E"/>
          </a:solidFill>
          <a:ln w="1524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73635" y="1256348"/>
            <a:ext cx="365998" cy="365998"/>
          </a:xfrm>
          <a:prstGeom prst="roundRect">
            <a:avLst>
              <a:gd name="adj" fmla="val 24981245"/>
            </a:avLst>
          </a:prstGeom>
          <a:solidFill>
            <a:srgbClr val="D7425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43" y="1336358"/>
            <a:ext cx="164663" cy="205859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73635" y="1744266"/>
            <a:ext cx="1435656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Affordability Gap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5273635" y="1996797"/>
            <a:ext cx="4083129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Out-of-pocket = 62% of healthcare spend. ~60M pushed into poverty yearly.</a:t>
            </a:r>
            <a:endParaRPr lang="en-US" sz="950" dirty="0"/>
          </a:p>
        </p:txBody>
      </p:sp>
      <p:sp>
        <p:nvSpPr>
          <p:cNvPr id="13" name="Shape 9"/>
          <p:cNvSpPr/>
          <p:nvPr/>
        </p:nvSpPr>
        <p:spPr>
          <a:xfrm>
            <a:off x="9615845" y="1119187"/>
            <a:ext cx="4357449" cy="1405295"/>
          </a:xfrm>
          <a:prstGeom prst="roundRect">
            <a:avLst>
              <a:gd name="adj" fmla="val 13026"/>
            </a:avLst>
          </a:prstGeom>
          <a:solidFill>
            <a:srgbClr val="00002E"/>
          </a:solidFill>
          <a:ln w="1524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753005" y="1256348"/>
            <a:ext cx="365998" cy="365998"/>
          </a:xfrm>
          <a:prstGeom prst="roundRect">
            <a:avLst>
              <a:gd name="adj" fmla="val 24981245"/>
            </a:avLst>
          </a:prstGeom>
          <a:solidFill>
            <a:srgbClr val="DD785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3613" y="1336358"/>
            <a:ext cx="164663" cy="205859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753005" y="1744266"/>
            <a:ext cx="1435656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Awareness &amp; Trust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9753005" y="1996797"/>
            <a:ext cx="4083129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Preventive care stigma. Heavy reliance on unqualified practitioners.</a:t>
            </a:r>
            <a:endParaRPr lang="en-US" sz="95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06" y="2799040"/>
            <a:ext cx="5115878" cy="2712363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1356479" y="5541883"/>
            <a:ext cx="121920" cy="121920"/>
          </a:xfrm>
          <a:prstGeom prst="roundRect">
            <a:avLst>
              <a:gd name="adj" fmla="val 15000"/>
            </a:avLst>
          </a:prstGeom>
          <a:solidFill>
            <a:srgbClr val="483304"/>
          </a:solidFill>
          <a:ln/>
        </p:spPr>
      </p:sp>
      <p:sp>
        <p:nvSpPr>
          <p:cNvPr id="20" name="Text 14"/>
          <p:cNvSpPr/>
          <p:nvPr/>
        </p:nvSpPr>
        <p:spPr>
          <a:xfrm>
            <a:off x="1539359" y="5541883"/>
            <a:ext cx="721400" cy="122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Out-of-Pocket</a:t>
            </a:r>
            <a:endParaRPr lang="en-US" sz="950" dirty="0"/>
          </a:p>
        </p:txBody>
      </p:sp>
      <p:sp>
        <p:nvSpPr>
          <p:cNvPr id="21" name="Shape 15"/>
          <p:cNvSpPr/>
          <p:nvPr/>
        </p:nvSpPr>
        <p:spPr>
          <a:xfrm>
            <a:off x="2806065" y="5541883"/>
            <a:ext cx="121920" cy="121920"/>
          </a:xfrm>
          <a:prstGeom prst="roundRect">
            <a:avLst>
              <a:gd name="adj" fmla="val 15000"/>
            </a:avLst>
          </a:prstGeom>
          <a:solidFill>
            <a:srgbClr val="C88D0C"/>
          </a:solidFill>
          <a:ln/>
        </p:spPr>
      </p:sp>
      <p:sp>
        <p:nvSpPr>
          <p:cNvPr id="22" name="Text 16"/>
          <p:cNvSpPr/>
          <p:nvPr/>
        </p:nvSpPr>
        <p:spPr>
          <a:xfrm>
            <a:off x="2988945" y="5541883"/>
            <a:ext cx="634960" cy="122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Government</a:t>
            </a:r>
            <a:endParaRPr lang="en-US" sz="950" dirty="0"/>
          </a:p>
        </p:txBody>
      </p:sp>
      <p:sp>
        <p:nvSpPr>
          <p:cNvPr id="23" name="Shape 17"/>
          <p:cNvSpPr/>
          <p:nvPr/>
        </p:nvSpPr>
        <p:spPr>
          <a:xfrm>
            <a:off x="4169212" y="5541883"/>
            <a:ext cx="121920" cy="121920"/>
          </a:xfrm>
          <a:prstGeom prst="roundRect">
            <a:avLst>
              <a:gd name="adj" fmla="val 15000"/>
            </a:avLst>
          </a:prstGeom>
          <a:solidFill>
            <a:srgbClr val="F6C967"/>
          </a:solidFill>
          <a:ln/>
        </p:spPr>
      </p:sp>
      <p:sp>
        <p:nvSpPr>
          <p:cNvPr id="24" name="Text 18"/>
          <p:cNvSpPr/>
          <p:nvPr/>
        </p:nvSpPr>
        <p:spPr>
          <a:xfrm>
            <a:off x="4352092" y="5541883"/>
            <a:ext cx="501968" cy="122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Insurance</a:t>
            </a:r>
            <a:endParaRPr lang="en-US" sz="950" dirty="0"/>
          </a:p>
        </p:txBody>
      </p:sp>
      <p:sp>
        <p:nvSpPr>
          <p:cNvPr id="25" name="Text 19"/>
          <p:cNvSpPr/>
          <p:nvPr/>
        </p:nvSpPr>
        <p:spPr>
          <a:xfrm>
            <a:off x="8833009" y="2783681"/>
            <a:ext cx="1435656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Market Potential</a:t>
            </a:r>
            <a:endParaRPr lang="en-US" sz="1100" dirty="0"/>
          </a:p>
        </p:txBody>
      </p:sp>
      <p:sp>
        <p:nvSpPr>
          <p:cNvPr id="26" name="Text 20"/>
          <p:cNvSpPr/>
          <p:nvPr/>
        </p:nvSpPr>
        <p:spPr>
          <a:xfrm>
            <a:off x="8833009" y="3161348"/>
            <a:ext cx="514778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$372B</a:t>
            </a:r>
            <a:endParaRPr lang="en-US" sz="3150" dirty="0"/>
          </a:p>
        </p:txBody>
      </p:sp>
      <p:sp>
        <p:nvSpPr>
          <p:cNvPr id="27" name="Text 21"/>
          <p:cNvSpPr/>
          <p:nvPr/>
        </p:nvSpPr>
        <p:spPr>
          <a:xfrm>
            <a:off x="10689074" y="3716417"/>
            <a:ext cx="1435656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Healthcare Market</a:t>
            </a:r>
            <a:endParaRPr lang="en-US" sz="1100" dirty="0"/>
          </a:p>
        </p:txBody>
      </p:sp>
      <p:sp>
        <p:nvSpPr>
          <p:cNvPr id="28" name="Text 22"/>
          <p:cNvSpPr/>
          <p:nvPr/>
        </p:nvSpPr>
        <p:spPr>
          <a:xfrm>
            <a:off x="8833009" y="4017764"/>
            <a:ext cx="514778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2025 (CAGR 22%)</a:t>
            </a:r>
            <a:endParaRPr lang="en-US" sz="950" dirty="0"/>
          </a:p>
        </p:txBody>
      </p:sp>
      <p:sp>
        <p:nvSpPr>
          <p:cNvPr id="29" name="Text 23"/>
          <p:cNvSpPr/>
          <p:nvPr/>
        </p:nvSpPr>
        <p:spPr>
          <a:xfrm>
            <a:off x="8833009" y="4517946"/>
            <a:ext cx="514778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$5.4B</a:t>
            </a:r>
            <a:endParaRPr lang="en-US" sz="3150" dirty="0"/>
          </a:p>
        </p:txBody>
      </p:sp>
      <p:sp>
        <p:nvSpPr>
          <p:cNvPr id="30" name="Text 24"/>
          <p:cNvSpPr/>
          <p:nvPr/>
        </p:nvSpPr>
        <p:spPr>
          <a:xfrm>
            <a:off x="10689074" y="5073015"/>
            <a:ext cx="1435656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Telemedicine</a:t>
            </a:r>
            <a:endParaRPr lang="en-US" sz="1100" dirty="0"/>
          </a:p>
        </p:txBody>
      </p:sp>
      <p:sp>
        <p:nvSpPr>
          <p:cNvPr id="31" name="Text 25"/>
          <p:cNvSpPr/>
          <p:nvPr/>
        </p:nvSpPr>
        <p:spPr>
          <a:xfrm>
            <a:off x="8833009" y="5374362"/>
            <a:ext cx="514778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2025</a:t>
            </a:r>
            <a:endParaRPr lang="en-US" sz="950" dirty="0"/>
          </a:p>
        </p:txBody>
      </p:sp>
      <p:sp>
        <p:nvSpPr>
          <p:cNvPr id="32" name="Text 26"/>
          <p:cNvSpPr/>
          <p:nvPr/>
        </p:nvSpPr>
        <p:spPr>
          <a:xfrm>
            <a:off x="8833009" y="5874544"/>
            <a:ext cx="5147786" cy="402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160M+</a:t>
            </a:r>
            <a:endParaRPr lang="en-US" sz="3150" dirty="0"/>
          </a:p>
        </p:txBody>
      </p:sp>
      <p:sp>
        <p:nvSpPr>
          <p:cNvPr id="33" name="Text 27"/>
          <p:cNvSpPr/>
          <p:nvPr/>
        </p:nvSpPr>
        <p:spPr>
          <a:xfrm>
            <a:off x="10689074" y="6429613"/>
            <a:ext cx="1435656" cy="179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eSanjeevani</a:t>
            </a:r>
            <a:endParaRPr lang="en-US" sz="1100" dirty="0"/>
          </a:p>
        </p:txBody>
      </p:sp>
      <p:sp>
        <p:nvSpPr>
          <p:cNvPr id="34" name="Text 28"/>
          <p:cNvSpPr/>
          <p:nvPr/>
        </p:nvSpPr>
        <p:spPr>
          <a:xfrm>
            <a:off x="8833009" y="6730960"/>
            <a:ext cx="5147786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Teleconsultations</a:t>
            </a:r>
            <a:endParaRPr lang="en-US" sz="950" dirty="0"/>
          </a:p>
        </p:txBody>
      </p:sp>
      <p:sp>
        <p:nvSpPr>
          <p:cNvPr id="35" name="Shape 29"/>
          <p:cNvSpPr/>
          <p:nvPr/>
        </p:nvSpPr>
        <p:spPr>
          <a:xfrm>
            <a:off x="657106" y="7200781"/>
            <a:ext cx="13316188" cy="518398"/>
          </a:xfrm>
          <a:prstGeom prst="roundRect">
            <a:avLst>
              <a:gd name="adj" fmla="val 35312"/>
            </a:avLst>
          </a:prstGeom>
          <a:solidFill>
            <a:srgbClr val="483304"/>
          </a:solidFill>
          <a:ln/>
        </p:spPr>
      </p:sp>
      <p:pic>
        <p:nvPicPr>
          <p:cNvPr id="3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26" y="7383661"/>
            <a:ext cx="152519" cy="121920"/>
          </a:xfrm>
          <a:prstGeom prst="rect">
            <a:avLst/>
          </a:prstGeom>
        </p:spPr>
      </p:pic>
      <p:sp>
        <p:nvSpPr>
          <p:cNvPr id="37" name="Text 30"/>
          <p:cNvSpPr/>
          <p:nvPr/>
        </p:nvSpPr>
        <p:spPr>
          <a:xfrm>
            <a:off x="1053465" y="7353181"/>
            <a:ext cx="12797909" cy="195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Healthcare = burning platform with unmet need, adoption signals &amp; policy tailwinds</a:t>
            </a:r>
            <a:endParaRPr lang="en-US" sz="9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0653" y="361950"/>
            <a:ext cx="4893469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MediChain: Tech-enabled Primary Care &amp; Diagnostics</a:t>
            </a:r>
            <a:endParaRPr lang="en-US" sz="1550" dirty="0"/>
          </a:p>
        </p:txBody>
      </p:sp>
      <p:sp>
        <p:nvSpPr>
          <p:cNvPr id="3" name="Shape 1"/>
          <p:cNvSpPr/>
          <p:nvPr/>
        </p:nvSpPr>
        <p:spPr>
          <a:xfrm>
            <a:off x="460653" y="784622"/>
            <a:ext cx="6811804" cy="842248"/>
          </a:xfrm>
          <a:prstGeom prst="roundRect">
            <a:avLst>
              <a:gd name="adj" fmla="val 15238"/>
            </a:avLst>
          </a:prstGeom>
          <a:solidFill>
            <a:srgbClr val="00002E"/>
          </a:solidFill>
          <a:ln w="7620">
            <a:solidFill>
              <a:srgbClr val="F2B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53760" y="877729"/>
            <a:ext cx="256580" cy="256580"/>
          </a:xfrm>
          <a:prstGeom prst="roundRect">
            <a:avLst>
              <a:gd name="adj" fmla="val 35634444"/>
            </a:avLst>
          </a:prstGeom>
          <a:solidFill>
            <a:srgbClr val="F2B42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245" y="933807"/>
            <a:ext cx="115491" cy="1443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3760" y="1219795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AI Symptom Triage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553760" y="1396841"/>
            <a:ext cx="6625590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Vernacular chatbot for initial assessment. Triage consultations under ₹20.</a:t>
            </a:r>
            <a:endParaRPr lang="en-US" sz="650" dirty="0"/>
          </a:p>
        </p:txBody>
      </p:sp>
      <p:sp>
        <p:nvSpPr>
          <p:cNvPr id="8" name="Shape 5"/>
          <p:cNvSpPr/>
          <p:nvPr/>
        </p:nvSpPr>
        <p:spPr>
          <a:xfrm>
            <a:off x="7357943" y="784622"/>
            <a:ext cx="6811804" cy="842248"/>
          </a:xfrm>
          <a:prstGeom prst="roundRect">
            <a:avLst>
              <a:gd name="adj" fmla="val 15238"/>
            </a:avLst>
          </a:prstGeom>
          <a:solidFill>
            <a:srgbClr val="00002E"/>
          </a:solidFill>
          <a:ln w="7620">
            <a:solidFill>
              <a:srgbClr val="D742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51050" y="877729"/>
            <a:ext cx="256580" cy="256580"/>
          </a:xfrm>
          <a:prstGeom prst="roundRect">
            <a:avLst>
              <a:gd name="adj" fmla="val 35634444"/>
            </a:avLst>
          </a:prstGeom>
          <a:solidFill>
            <a:srgbClr val="D7425E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535" y="933807"/>
            <a:ext cx="115491" cy="14430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51050" y="1219795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IoT Diagnostic Kiosks</a:t>
            </a:r>
            <a:endParaRPr lang="en-US" sz="750" dirty="0"/>
          </a:p>
        </p:txBody>
      </p:sp>
      <p:sp>
        <p:nvSpPr>
          <p:cNvPr id="12" name="Text 8"/>
          <p:cNvSpPr/>
          <p:nvPr/>
        </p:nvSpPr>
        <p:spPr>
          <a:xfrm>
            <a:off x="7451050" y="1396841"/>
            <a:ext cx="6625590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BP, ECG, SPO₂, blood sugar testing. Kiosk deployment ~₹1L each.</a:t>
            </a:r>
            <a:endParaRPr lang="en-US" sz="650" dirty="0"/>
          </a:p>
        </p:txBody>
      </p:sp>
      <p:sp>
        <p:nvSpPr>
          <p:cNvPr id="13" name="Shape 9"/>
          <p:cNvSpPr/>
          <p:nvPr/>
        </p:nvSpPr>
        <p:spPr>
          <a:xfrm>
            <a:off x="460653" y="1712357"/>
            <a:ext cx="6811804" cy="842248"/>
          </a:xfrm>
          <a:prstGeom prst="roundRect">
            <a:avLst>
              <a:gd name="adj" fmla="val 15238"/>
            </a:avLst>
          </a:prstGeom>
          <a:solidFill>
            <a:srgbClr val="00002E"/>
          </a:solidFill>
          <a:ln w="7620">
            <a:solidFill>
              <a:srgbClr val="DD785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53760" y="1805464"/>
            <a:ext cx="256580" cy="256580"/>
          </a:xfrm>
          <a:prstGeom prst="roundRect">
            <a:avLst>
              <a:gd name="adj" fmla="val 35634444"/>
            </a:avLst>
          </a:prstGeom>
          <a:solidFill>
            <a:srgbClr val="DD785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45" y="1861542"/>
            <a:ext cx="115491" cy="14430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53760" y="2147530"/>
            <a:ext cx="1225868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Blockchain Health Records</a:t>
            </a:r>
            <a:endParaRPr lang="en-US" sz="750" dirty="0"/>
          </a:p>
        </p:txBody>
      </p:sp>
      <p:sp>
        <p:nvSpPr>
          <p:cNvPr id="17" name="Text 12"/>
          <p:cNvSpPr/>
          <p:nvPr/>
        </p:nvSpPr>
        <p:spPr>
          <a:xfrm>
            <a:off x="553760" y="2324576"/>
            <a:ext cx="6625590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NDHM aligned, secure, portable patient data management.</a:t>
            </a:r>
            <a:endParaRPr lang="en-US" sz="650" dirty="0"/>
          </a:p>
        </p:txBody>
      </p:sp>
      <p:sp>
        <p:nvSpPr>
          <p:cNvPr id="18" name="Shape 13"/>
          <p:cNvSpPr/>
          <p:nvPr/>
        </p:nvSpPr>
        <p:spPr>
          <a:xfrm>
            <a:off x="7357943" y="1712357"/>
            <a:ext cx="6811804" cy="842248"/>
          </a:xfrm>
          <a:prstGeom prst="roundRect">
            <a:avLst>
              <a:gd name="adj" fmla="val 15238"/>
            </a:avLst>
          </a:prstGeom>
          <a:solidFill>
            <a:srgbClr val="00002E"/>
          </a:solidFill>
          <a:ln w="7620">
            <a:solidFill>
              <a:srgbClr val="48A8E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451050" y="1805464"/>
            <a:ext cx="256580" cy="256580"/>
          </a:xfrm>
          <a:prstGeom prst="roundRect">
            <a:avLst>
              <a:gd name="adj" fmla="val 35634444"/>
            </a:avLst>
          </a:prstGeom>
          <a:solidFill>
            <a:srgbClr val="48A8E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1535" y="1861542"/>
            <a:ext cx="115491" cy="144304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451050" y="2147530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Phygital Linkages</a:t>
            </a:r>
            <a:endParaRPr lang="en-US" sz="750" dirty="0"/>
          </a:p>
        </p:txBody>
      </p:sp>
      <p:sp>
        <p:nvSpPr>
          <p:cNvPr id="22" name="Text 16"/>
          <p:cNvSpPr/>
          <p:nvPr/>
        </p:nvSpPr>
        <p:spPr>
          <a:xfrm>
            <a:off x="7451050" y="2324576"/>
            <a:ext cx="6625590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Local pharmacy partnerships with last-mile medicine delivery.</a:t>
            </a:r>
            <a:endParaRPr lang="en-US" sz="650" dirty="0"/>
          </a:p>
        </p:txBody>
      </p:sp>
      <p:sp>
        <p:nvSpPr>
          <p:cNvPr id="23" name="Text 17"/>
          <p:cNvSpPr/>
          <p:nvPr/>
        </p:nvSpPr>
        <p:spPr>
          <a:xfrm>
            <a:off x="460653" y="2736294"/>
            <a:ext cx="1207770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Differentiators</a:t>
            </a:r>
            <a:endParaRPr lang="en-US" sz="950" dirty="0"/>
          </a:p>
        </p:txBody>
      </p:sp>
      <p:sp>
        <p:nvSpPr>
          <p:cNvPr id="24" name="Shape 18"/>
          <p:cNvSpPr/>
          <p:nvPr/>
        </p:nvSpPr>
        <p:spPr>
          <a:xfrm>
            <a:off x="460653" y="2983349"/>
            <a:ext cx="192405" cy="192405"/>
          </a:xfrm>
          <a:prstGeom prst="roundRect">
            <a:avLst>
              <a:gd name="adj" fmla="val 66702"/>
            </a:avLst>
          </a:prstGeom>
          <a:solidFill>
            <a:srgbClr val="00002E"/>
          </a:solidFill>
          <a:ln w="7620">
            <a:solidFill>
              <a:srgbClr val="F2B42D"/>
            </a:solidFill>
            <a:prstDash val="solid"/>
          </a:ln>
        </p:spPr>
      </p:sp>
      <p:sp>
        <p:nvSpPr>
          <p:cNvPr id="25" name="Text 19"/>
          <p:cNvSpPr/>
          <p:nvPr/>
        </p:nvSpPr>
        <p:spPr>
          <a:xfrm>
            <a:off x="738545" y="3012758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Vernacular-first UX</a:t>
            </a:r>
            <a:endParaRPr lang="en-US" sz="750" dirty="0"/>
          </a:p>
        </p:txBody>
      </p:sp>
      <p:sp>
        <p:nvSpPr>
          <p:cNvPr id="26" name="Text 20"/>
          <p:cNvSpPr/>
          <p:nvPr/>
        </p:nvSpPr>
        <p:spPr>
          <a:xfrm>
            <a:off x="738545" y="3223974"/>
            <a:ext cx="6472357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Local language interface for better accessibility</a:t>
            </a:r>
            <a:endParaRPr lang="en-US" sz="650" dirty="0"/>
          </a:p>
        </p:txBody>
      </p:sp>
      <p:sp>
        <p:nvSpPr>
          <p:cNvPr id="27" name="Shape 21"/>
          <p:cNvSpPr/>
          <p:nvPr/>
        </p:nvSpPr>
        <p:spPr>
          <a:xfrm>
            <a:off x="460653" y="3531989"/>
            <a:ext cx="192405" cy="192405"/>
          </a:xfrm>
          <a:prstGeom prst="roundRect">
            <a:avLst>
              <a:gd name="adj" fmla="val 66702"/>
            </a:avLst>
          </a:prstGeom>
          <a:solidFill>
            <a:srgbClr val="00002E"/>
          </a:solidFill>
          <a:ln w="7620">
            <a:solidFill>
              <a:srgbClr val="D7425E"/>
            </a:solidFill>
            <a:prstDash val="solid"/>
          </a:ln>
        </p:spPr>
      </p:sp>
      <p:sp>
        <p:nvSpPr>
          <p:cNvPr id="28" name="Text 22"/>
          <p:cNvSpPr/>
          <p:nvPr/>
        </p:nvSpPr>
        <p:spPr>
          <a:xfrm>
            <a:off x="738545" y="3561398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Affordable Pricing</a:t>
            </a:r>
            <a:endParaRPr lang="en-US" sz="750" dirty="0"/>
          </a:p>
        </p:txBody>
      </p:sp>
      <p:sp>
        <p:nvSpPr>
          <p:cNvPr id="29" name="Text 23"/>
          <p:cNvSpPr/>
          <p:nvPr/>
        </p:nvSpPr>
        <p:spPr>
          <a:xfrm>
            <a:off x="738545" y="3772614"/>
            <a:ext cx="6472357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&lt;₹100 consults, ₹499 family subscriptions</a:t>
            </a:r>
            <a:endParaRPr lang="en-US" sz="650" dirty="0"/>
          </a:p>
        </p:txBody>
      </p:sp>
      <p:sp>
        <p:nvSpPr>
          <p:cNvPr id="30" name="Shape 24"/>
          <p:cNvSpPr/>
          <p:nvPr/>
        </p:nvSpPr>
        <p:spPr>
          <a:xfrm>
            <a:off x="460653" y="4080629"/>
            <a:ext cx="192405" cy="192405"/>
          </a:xfrm>
          <a:prstGeom prst="roundRect">
            <a:avLst>
              <a:gd name="adj" fmla="val 66702"/>
            </a:avLst>
          </a:prstGeom>
          <a:solidFill>
            <a:srgbClr val="00002E"/>
          </a:solidFill>
          <a:ln w="7620">
            <a:solidFill>
              <a:srgbClr val="DD785E"/>
            </a:solidFill>
            <a:prstDash val="solid"/>
          </a:ln>
        </p:spPr>
      </p:sp>
      <p:sp>
        <p:nvSpPr>
          <p:cNvPr id="31" name="Text 25"/>
          <p:cNvSpPr/>
          <p:nvPr/>
        </p:nvSpPr>
        <p:spPr>
          <a:xfrm>
            <a:off x="738545" y="4110038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Trust Building</a:t>
            </a:r>
            <a:endParaRPr lang="en-US" sz="750" dirty="0"/>
          </a:p>
        </p:txBody>
      </p:sp>
      <p:sp>
        <p:nvSpPr>
          <p:cNvPr id="32" name="Text 26"/>
          <p:cNvSpPr/>
          <p:nvPr/>
        </p:nvSpPr>
        <p:spPr>
          <a:xfrm>
            <a:off x="738545" y="4321254"/>
            <a:ext cx="6472357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Pharmacy kiosks + NGO/government partnerships</a:t>
            </a:r>
            <a:endParaRPr lang="en-US" sz="650" dirty="0"/>
          </a:p>
        </p:txBody>
      </p:sp>
      <p:sp>
        <p:nvSpPr>
          <p:cNvPr id="33" name="Text 27"/>
          <p:cNvSpPr/>
          <p:nvPr/>
        </p:nvSpPr>
        <p:spPr>
          <a:xfrm>
            <a:off x="7427119" y="2736294"/>
            <a:ext cx="1363266" cy="150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5-Year Growth Roadmap</a:t>
            </a:r>
            <a:endParaRPr lang="en-US" sz="950" dirty="0"/>
          </a:p>
        </p:txBody>
      </p:sp>
      <p:sp>
        <p:nvSpPr>
          <p:cNvPr id="34" name="Shape 28"/>
          <p:cNvSpPr/>
          <p:nvPr/>
        </p:nvSpPr>
        <p:spPr>
          <a:xfrm>
            <a:off x="10798373" y="2983349"/>
            <a:ext cx="7620" cy="1669494"/>
          </a:xfrm>
          <a:prstGeom prst="roundRect">
            <a:avLst>
              <a:gd name="adj" fmla="val 1684224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35" name="Shape 29"/>
          <p:cNvSpPr/>
          <p:nvPr/>
        </p:nvSpPr>
        <p:spPr>
          <a:xfrm>
            <a:off x="10457021" y="3075742"/>
            <a:ext cx="256580" cy="7620"/>
          </a:xfrm>
          <a:prstGeom prst="roundRect">
            <a:avLst>
              <a:gd name="adj" fmla="val 1684224"/>
            </a:avLst>
          </a:prstGeom>
          <a:solidFill>
            <a:srgbClr val="F2B42D"/>
          </a:solidFill>
          <a:ln/>
        </p:spPr>
      </p:sp>
      <p:sp>
        <p:nvSpPr>
          <p:cNvPr id="36" name="Shape 30"/>
          <p:cNvSpPr/>
          <p:nvPr/>
        </p:nvSpPr>
        <p:spPr>
          <a:xfrm>
            <a:off x="10705981" y="2983349"/>
            <a:ext cx="192405" cy="192405"/>
          </a:xfrm>
          <a:prstGeom prst="roundRect">
            <a:avLst>
              <a:gd name="adj" fmla="val 66702"/>
            </a:avLst>
          </a:prstGeom>
          <a:solidFill>
            <a:srgbClr val="00002E"/>
          </a:solidFill>
          <a:ln w="7620">
            <a:solidFill>
              <a:srgbClr val="F2B42D"/>
            </a:solidFill>
            <a:prstDash val="solid"/>
          </a:ln>
        </p:spPr>
      </p:sp>
      <p:sp>
        <p:nvSpPr>
          <p:cNvPr id="37" name="Text 31"/>
          <p:cNvSpPr/>
          <p:nvPr/>
        </p:nvSpPr>
        <p:spPr>
          <a:xfrm>
            <a:off x="10741819" y="3004066"/>
            <a:ext cx="120729" cy="150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950" dirty="0"/>
          </a:p>
        </p:txBody>
      </p:sp>
      <p:sp>
        <p:nvSpPr>
          <p:cNvPr id="38" name="Text 32"/>
          <p:cNvSpPr/>
          <p:nvPr/>
        </p:nvSpPr>
        <p:spPr>
          <a:xfrm>
            <a:off x="9367838" y="3012758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 1</a:t>
            </a:r>
            <a:endParaRPr lang="en-US" sz="750" dirty="0"/>
          </a:p>
        </p:txBody>
      </p:sp>
      <p:sp>
        <p:nvSpPr>
          <p:cNvPr id="39" name="Text 33"/>
          <p:cNvSpPr/>
          <p:nvPr/>
        </p:nvSpPr>
        <p:spPr>
          <a:xfrm>
            <a:off x="7427119" y="3223974"/>
            <a:ext cx="2947273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100 kiosks, 50K users</a:t>
            </a:r>
            <a:endParaRPr lang="en-US" sz="650" dirty="0"/>
          </a:p>
        </p:txBody>
      </p:sp>
      <p:sp>
        <p:nvSpPr>
          <p:cNvPr id="40" name="Shape 34"/>
          <p:cNvSpPr/>
          <p:nvPr/>
        </p:nvSpPr>
        <p:spPr>
          <a:xfrm>
            <a:off x="10890766" y="3589020"/>
            <a:ext cx="256580" cy="7620"/>
          </a:xfrm>
          <a:prstGeom prst="roundRect">
            <a:avLst>
              <a:gd name="adj" fmla="val 1684224"/>
            </a:avLst>
          </a:prstGeom>
          <a:solidFill>
            <a:srgbClr val="D7425E"/>
          </a:solidFill>
          <a:ln/>
        </p:spPr>
      </p:sp>
      <p:sp>
        <p:nvSpPr>
          <p:cNvPr id="41" name="Shape 35"/>
          <p:cNvSpPr/>
          <p:nvPr/>
        </p:nvSpPr>
        <p:spPr>
          <a:xfrm>
            <a:off x="10705981" y="3496627"/>
            <a:ext cx="192405" cy="192405"/>
          </a:xfrm>
          <a:prstGeom prst="roundRect">
            <a:avLst>
              <a:gd name="adj" fmla="val 66702"/>
            </a:avLst>
          </a:prstGeom>
          <a:solidFill>
            <a:srgbClr val="00002E"/>
          </a:solidFill>
          <a:ln w="7620">
            <a:solidFill>
              <a:srgbClr val="D7425E"/>
            </a:solidFill>
            <a:prstDash val="solid"/>
          </a:ln>
        </p:spPr>
      </p:sp>
      <p:sp>
        <p:nvSpPr>
          <p:cNvPr id="42" name="Text 36"/>
          <p:cNvSpPr/>
          <p:nvPr/>
        </p:nvSpPr>
        <p:spPr>
          <a:xfrm>
            <a:off x="10741819" y="3517344"/>
            <a:ext cx="120729" cy="150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950" dirty="0"/>
          </a:p>
        </p:txBody>
      </p:sp>
      <p:sp>
        <p:nvSpPr>
          <p:cNvPr id="43" name="Text 37"/>
          <p:cNvSpPr/>
          <p:nvPr/>
        </p:nvSpPr>
        <p:spPr>
          <a:xfrm>
            <a:off x="11229975" y="3526036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 3</a:t>
            </a:r>
            <a:endParaRPr lang="en-US" sz="750" dirty="0"/>
          </a:p>
        </p:txBody>
      </p:sp>
      <p:sp>
        <p:nvSpPr>
          <p:cNvPr id="44" name="Text 38"/>
          <p:cNvSpPr/>
          <p:nvPr/>
        </p:nvSpPr>
        <p:spPr>
          <a:xfrm>
            <a:off x="11229975" y="3737253"/>
            <a:ext cx="2947392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25 cities, 1M users</a:t>
            </a:r>
            <a:endParaRPr lang="en-US" sz="650" dirty="0"/>
          </a:p>
        </p:txBody>
      </p:sp>
      <p:sp>
        <p:nvSpPr>
          <p:cNvPr id="45" name="Shape 39"/>
          <p:cNvSpPr/>
          <p:nvPr/>
        </p:nvSpPr>
        <p:spPr>
          <a:xfrm>
            <a:off x="10457021" y="4031456"/>
            <a:ext cx="256580" cy="7620"/>
          </a:xfrm>
          <a:prstGeom prst="roundRect">
            <a:avLst>
              <a:gd name="adj" fmla="val 1684224"/>
            </a:avLst>
          </a:prstGeom>
          <a:solidFill>
            <a:srgbClr val="DD785E"/>
          </a:solidFill>
          <a:ln/>
        </p:spPr>
      </p:sp>
      <p:sp>
        <p:nvSpPr>
          <p:cNvPr id="46" name="Shape 40"/>
          <p:cNvSpPr/>
          <p:nvPr/>
        </p:nvSpPr>
        <p:spPr>
          <a:xfrm>
            <a:off x="10705981" y="3939064"/>
            <a:ext cx="192405" cy="192405"/>
          </a:xfrm>
          <a:prstGeom prst="roundRect">
            <a:avLst>
              <a:gd name="adj" fmla="val 66702"/>
            </a:avLst>
          </a:prstGeom>
          <a:solidFill>
            <a:srgbClr val="00002E"/>
          </a:solidFill>
          <a:ln w="7620">
            <a:solidFill>
              <a:srgbClr val="DD785E"/>
            </a:solidFill>
            <a:prstDash val="solid"/>
          </a:ln>
        </p:spPr>
      </p:sp>
      <p:sp>
        <p:nvSpPr>
          <p:cNvPr id="47" name="Text 41"/>
          <p:cNvSpPr/>
          <p:nvPr/>
        </p:nvSpPr>
        <p:spPr>
          <a:xfrm>
            <a:off x="10741819" y="3959781"/>
            <a:ext cx="120729" cy="150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950" dirty="0"/>
          </a:p>
        </p:txBody>
      </p:sp>
      <p:sp>
        <p:nvSpPr>
          <p:cNvPr id="48" name="Text 42"/>
          <p:cNvSpPr/>
          <p:nvPr/>
        </p:nvSpPr>
        <p:spPr>
          <a:xfrm>
            <a:off x="9367838" y="3968472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Year 5</a:t>
            </a:r>
            <a:endParaRPr lang="en-US" sz="750" dirty="0"/>
          </a:p>
        </p:txBody>
      </p:sp>
      <p:sp>
        <p:nvSpPr>
          <p:cNvPr id="49" name="Text 43"/>
          <p:cNvSpPr/>
          <p:nvPr/>
        </p:nvSpPr>
        <p:spPr>
          <a:xfrm>
            <a:off x="7427119" y="4179689"/>
            <a:ext cx="2947273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Pan-India, 100M+ lives impacted</a:t>
            </a:r>
            <a:endParaRPr lang="en-US" sz="650" dirty="0"/>
          </a:p>
        </p:txBody>
      </p:sp>
      <p:pic>
        <p:nvPicPr>
          <p:cNvPr id="5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53" y="4845248"/>
            <a:ext cx="427792" cy="513278"/>
          </a:xfrm>
          <a:prstGeom prst="rect">
            <a:avLst/>
          </a:prstGeom>
        </p:spPr>
      </p:pic>
      <p:sp>
        <p:nvSpPr>
          <p:cNvPr id="51" name="Text 44"/>
          <p:cNvSpPr/>
          <p:nvPr/>
        </p:nvSpPr>
        <p:spPr>
          <a:xfrm>
            <a:off x="973931" y="4930735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650K Population</a:t>
            </a:r>
            <a:endParaRPr lang="en-US" sz="750" dirty="0"/>
          </a:p>
        </p:txBody>
      </p:sp>
      <p:sp>
        <p:nvSpPr>
          <p:cNvPr id="52" name="Text 45"/>
          <p:cNvSpPr/>
          <p:nvPr/>
        </p:nvSpPr>
        <p:spPr>
          <a:xfrm>
            <a:off x="973931" y="5107781"/>
            <a:ext cx="13195816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Target market reach</a:t>
            </a:r>
            <a:endParaRPr lang="en-US" sz="650" dirty="0"/>
          </a:p>
        </p:txBody>
      </p:sp>
      <p:pic>
        <p:nvPicPr>
          <p:cNvPr id="5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53" y="5358527"/>
            <a:ext cx="427792" cy="513278"/>
          </a:xfrm>
          <a:prstGeom prst="rect">
            <a:avLst/>
          </a:prstGeom>
        </p:spPr>
      </p:pic>
      <p:sp>
        <p:nvSpPr>
          <p:cNvPr id="54" name="Text 46"/>
          <p:cNvSpPr/>
          <p:nvPr/>
        </p:nvSpPr>
        <p:spPr>
          <a:xfrm>
            <a:off x="973931" y="5444014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75K Reach</a:t>
            </a:r>
            <a:endParaRPr lang="en-US" sz="750" dirty="0"/>
          </a:p>
        </p:txBody>
      </p:sp>
      <p:sp>
        <p:nvSpPr>
          <p:cNvPr id="55" name="Text 47"/>
          <p:cNvSpPr/>
          <p:nvPr/>
        </p:nvSpPr>
        <p:spPr>
          <a:xfrm>
            <a:off x="973931" y="5621060"/>
            <a:ext cx="13195816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Initial awareness</a:t>
            </a:r>
            <a:endParaRPr lang="en-US" sz="650" dirty="0"/>
          </a:p>
        </p:txBody>
      </p:sp>
      <p:pic>
        <p:nvPicPr>
          <p:cNvPr id="5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0653" y="5871805"/>
            <a:ext cx="427792" cy="513278"/>
          </a:xfrm>
          <a:prstGeom prst="rect">
            <a:avLst/>
          </a:prstGeom>
        </p:spPr>
      </p:pic>
      <p:sp>
        <p:nvSpPr>
          <p:cNvPr id="57" name="Text 48"/>
          <p:cNvSpPr/>
          <p:nvPr/>
        </p:nvSpPr>
        <p:spPr>
          <a:xfrm>
            <a:off x="973931" y="5957292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50K Active</a:t>
            </a:r>
            <a:endParaRPr lang="en-US" sz="750" dirty="0"/>
          </a:p>
        </p:txBody>
      </p:sp>
      <p:sp>
        <p:nvSpPr>
          <p:cNvPr id="58" name="Text 49"/>
          <p:cNvSpPr/>
          <p:nvPr/>
        </p:nvSpPr>
        <p:spPr>
          <a:xfrm>
            <a:off x="973931" y="6134338"/>
            <a:ext cx="13195816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Regular users</a:t>
            </a:r>
            <a:endParaRPr lang="en-US" sz="650" dirty="0"/>
          </a:p>
        </p:txBody>
      </p:sp>
      <p:pic>
        <p:nvPicPr>
          <p:cNvPr id="5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53" y="6385084"/>
            <a:ext cx="427792" cy="513278"/>
          </a:xfrm>
          <a:prstGeom prst="rect">
            <a:avLst/>
          </a:prstGeom>
        </p:spPr>
      </p:pic>
      <p:sp>
        <p:nvSpPr>
          <p:cNvPr id="60" name="Text 50"/>
          <p:cNvSpPr/>
          <p:nvPr/>
        </p:nvSpPr>
        <p:spPr>
          <a:xfrm>
            <a:off x="973931" y="6470571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20K Teleconsults</a:t>
            </a:r>
            <a:endParaRPr lang="en-US" sz="750" dirty="0"/>
          </a:p>
        </p:txBody>
      </p:sp>
      <p:sp>
        <p:nvSpPr>
          <p:cNvPr id="61" name="Text 51"/>
          <p:cNvSpPr/>
          <p:nvPr/>
        </p:nvSpPr>
        <p:spPr>
          <a:xfrm>
            <a:off x="973931" y="6647617"/>
            <a:ext cx="13195816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Monthly consultations</a:t>
            </a:r>
            <a:endParaRPr lang="en-US" sz="650" dirty="0"/>
          </a:p>
        </p:txBody>
      </p:sp>
      <p:pic>
        <p:nvPicPr>
          <p:cNvPr id="6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653" y="6898362"/>
            <a:ext cx="427792" cy="513278"/>
          </a:xfrm>
          <a:prstGeom prst="rect">
            <a:avLst/>
          </a:prstGeom>
        </p:spPr>
      </p:pic>
      <p:sp>
        <p:nvSpPr>
          <p:cNvPr id="63" name="Text 52"/>
          <p:cNvSpPr/>
          <p:nvPr/>
        </p:nvSpPr>
        <p:spPr>
          <a:xfrm>
            <a:off x="973931" y="6983849"/>
            <a:ext cx="1006554" cy="125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5K Paid Subs</a:t>
            </a:r>
            <a:endParaRPr lang="en-US" sz="750" dirty="0"/>
          </a:p>
        </p:txBody>
      </p:sp>
      <p:sp>
        <p:nvSpPr>
          <p:cNvPr id="64" name="Text 53"/>
          <p:cNvSpPr/>
          <p:nvPr/>
        </p:nvSpPr>
        <p:spPr>
          <a:xfrm>
            <a:off x="973931" y="7160895"/>
            <a:ext cx="13195816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Premium subscribers</a:t>
            </a:r>
            <a:endParaRPr lang="en-US" sz="650" dirty="0"/>
          </a:p>
        </p:txBody>
      </p:sp>
      <p:sp>
        <p:nvSpPr>
          <p:cNvPr id="65" name="Shape 54"/>
          <p:cNvSpPr/>
          <p:nvPr/>
        </p:nvSpPr>
        <p:spPr>
          <a:xfrm>
            <a:off x="460653" y="7507843"/>
            <a:ext cx="13709094" cy="363379"/>
          </a:xfrm>
          <a:prstGeom prst="roundRect">
            <a:avLst>
              <a:gd name="adj" fmla="val 35318"/>
            </a:avLst>
          </a:prstGeom>
          <a:solidFill>
            <a:srgbClr val="483304"/>
          </a:solidFill>
          <a:ln/>
        </p:spPr>
      </p:sp>
      <p:pic>
        <p:nvPicPr>
          <p:cNvPr id="6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140" y="7631192"/>
            <a:ext cx="106918" cy="85487"/>
          </a:xfrm>
          <a:prstGeom prst="rect">
            <a:avLst/>
          </a:prstGeom>
        </p:spPr>
      </p:pic>
      <p:sp>
        <p:nvSpPr>
          <p:cNvPr id="67" name="Text 55"/>
          <p:cNvSpPr/>
          <p:nvPr/>
        </p:nvSpPr>
        <p:spPr>
          <a:xfrm>
            <a:off x="738545" y="7614642"/>
            <a:ext cx="13345716" cy="136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MediChain = vernacular, trust-first, affordable healthcare pathway for Bharat</a:t>
            </a:r>
            <a:endParaRPr lang="en-US" sz="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2025-09-26T16:10:31Z</dcterms:created>
  <dcterms:modified xsi:type="dcterms:W3CDTF">2025-09-26T16:10:31Z</dcterms:modified>
</cp:coreProperties>
</file>